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k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72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Kurê Duyemîn winda bû û tê dîtin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Îro</a:t>
            </a:r>
            <a:r xmlns:a="http://schemas.openxmlformats.org/drawingml/2006/main">
              <a:rPr altLang="en-US" lang="ku" sz="4000">
                <a:solidFill>
                  <a:srgbClr val="ff0000"/>
                </a:solidFill>
              </a:rPr>
              <a:t> </a:t>
            </a:r>
            <a:r xmlns:a="http://schemas.openxmlformats.org/drawingml/2006/main">
              <a:rPr altLang="ko-KR" lang="ku" sz="4000">
                <a:solidFill>
                  <a:srgbClr val="ff0000"/>
                </a:solidFill>
              </a:rPr>
              <a:t>Pirskirin</a:t>
            </a:r>
            <a:r xmlns:a="http://schemas.openxmlformats.org/drawingml/2006/main">
              <a:rPr altLang="en-US" lang="ku"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Dema ku bavê kurê diduyan vegeriya, çawa li kurê din bû?</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Wî kurê duyemîn derxist.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Wî li kurê duyemîn xist.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Wî kurê duyemîn nedît.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Wî kurê duyemîn bi kêfxweşî pêşwazî kir.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Wî kurê duyemîn bi kêfxweşî pêşwazî kir.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81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Deyndarê ku Deh Hezar Talent Deynê</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ku" sz="3600"/>
              <a:t>'Gelo çawa ku min li te kir, ne diviya bû ku te jî li hevalê xwe rehm bikira?'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18:</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Mirovek hebû ku deh hezar telant deyndarê padîşah bû. Padîşah li mêrik rehm kir, deyn betal kir.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Lê gava ku ew derket derve, wî yek ji xizmetkarên xwe dît ku sed dînar deyndarê wî bû. Wî ew girt û li wî hêrs bû. "Tiştê ku hûn deyndarê min in bidin!"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Û wî hevalê xwe xulam avêt zîndanê. Padîşah ev xeber ji xulamê xwe yê din bihîst.</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Hingê padîşah hêrs bû û gazî xulam kir. “Min hemû deynê te betal kir ji ber ku te ji min lava kir. Ma we çawa ku min li we kir, ne diviyabû ku hûn jî li hevalên xwe yên xizmetkar jî rehm bikira?»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got: “Çawa ku Bavê me yê li ezmanan li we bihûrtiye, hûn jî li hev bibihûrin.”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Xulamek ji deynek pir mezin a deh hezar telant hat paqij kirin.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Lê wî hevalê xwe yê ku sed dînar deyndarê wî bû efû nekir.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Ev helwesteke nankoriye.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Em jî bi keremê bi saya Îsa hatin bihûrtin û xilas kirin.</a:t>
            </a:r>
            <a:r xmlns:a="http://schemas.openxmlformats.org/drawingml/2006/main">
              <a:rPr altLang="en-US" lang="ku" sz="3200">
                <a:solidFill>
                  <a:schemeClr val="tx1">
                    <a:lumMod val="65000"/>
                    <a:lumOff val="35000"/>
                  </a:schemeClr>
                </a:solidFill>
              </a:rPr>
              <a:t> </a:t>
            </a:r>
            <a:r xmlns:a="http://schemas.openxmlformats.org/drawingml/2006/main">
              <a:rPr altLang="ko-KR" lang="ku" sz="3200">
                <a:solidFill>
                  <a:schemeClr val="tx1">
                    <a:lumMod val="65000"/>
                    <a:lumOff val="35000"/>
                  </a:schemeClr>
                </a:solidFill>
              </a:rPr>
              <a:t>Ger em wê keremê ji bîr nekin, divê em wan kesên ku neheqî li me kirine efû bikin.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ew e ku heta dawiyê me efû dike û ji me hez dike.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Çiqas pere ji aliyê padîşah ve hatiye nivîsandin??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sed dînar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du sed dînar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sed jêhatî</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deh hezar 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deh hezar 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ku" sz="4000"/>
              <a:t>Çimkî ev kurê min miribû û dîsa sax bû. winda bû û hat dîtin.' Ji ber vê yekê dest bi pîrozbahiyê kirin.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Luke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ku" sz="3600"/>
              <a:t>'Gelo çawa ku min li te kir, ne diviya bû ku te jî li hevalê xwe rehm bikira?'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18:</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82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Hosanna ji Kurê Dawid 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ku" sz="3600"/>
              <a:t>Elaleteke ku pêşiya wî diçû û yên ku li pey wî diçûn digotin: «Hosana ji Kurê Dawid re!» "Xwezî bi wî yê ku bi navê Xudan tê!" "Hosanna di jor de!"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ku" altLang="ko-KR" sz="2600">
                <a:solidFill>
                  <a:schemeClr val="tx1">
                    <a:lumMod val="65000"/>
                    <a:lumOff val="35000"/>
                  </a:schemeClr>
                </a:solidFill>
              </a:rPr>
              <a:t>Gava ku Îsa nêzîkî Orşelîmê bû, du şagirt şandin û got: «Herin gund, hûnê li cem wê kerê bi dehşikê wê bibînin. Girê wan veke û ji min re bîne.”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Du şagirt çûn gund û wek ku Îsa ji wan re gotibû kirin.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Ker dîtin. "Xudan hewceyê wan e." Paşê xwediyê wan di cih de şandin.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li ser kerê zarok rûnişt û ket Orşelîmê. Elaletê ku pêşiya wî diçû û digot: «Hosana ji Kurê Dawid 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Rastiya ku Îsa li kerê pitik siwar bû û ji aliyê elaletê ve ew hat pêşwazîkirin, li gor pêxembertiya qeydkirî ya Kitêba Pîroz bû. Lê kesî pê nizanîbû.</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«Îsa li kerê kerê siwar bû û elaletê qîriyan: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'Hosana ji Kurê Dawid 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Ew hemû di Kitêba Pîroz de pêxembertî bûn.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Îsa bi îtaetiyê dijiya,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wek ku di Incîlê de hatibû nivîsîn.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Em ên ku li pey Îsa diçin, divê em jî guhdar bikin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Peyva Xwedê bi tevahî.</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padîşahê me ye ku hêjayî pesn û rûmetê 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ku">
                <a:solidFill>
                  <a:schemeClr val="tx1">
                    <a:lumMod val="50000"/>
                    <a:lumOff val="50000"/>
                  </a:schemeClr>
                </a:solidFill>
              </a:rPr>
              <a:t>Hejmar 73 Peyva Xwedê</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ku" sz="4400"/>
              <a:t>Îsa Lazar ji Miriyan Rake</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Îsa li Orşelîmê çi siwar bû?</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kerê kerê</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hespekî pitik</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pitikek fîl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deve zarokek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① </a:t>
            </a:r>
            <a:r xmlns:a="http://schemas.openxmlformats.org/drawingml/2006/main">
              <a:rPr altLang="ko-KR" lang="ku" sz="2800">
                <a:solidFill>
                  <a:srgbClr val="ff0000"/>
                </a:solidFill>
              </a:rPr>
              <a:t>kerê kerê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ku" sz="3600"/>
              <a:t>Elaleteke ku pêşiya wî diçû û yên ku li pey wî diçûn digotin: «Hosana ji Kurê Dawid re!» "Xwezî bi wî yê ku bi navê Xudan tê!" "Hosanna di jor de!"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83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Mala min mala nimêjê ye.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ku" sz="3600"/>
              <a:t>Wî ji wan re got: «Hatiye nivîsîn: «Wê ji mala min re bibe mala nimêjê, lê hûn wê dikin ‹doza dizan›.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ket Perestgeha Orşelîmê. Di hundirê perestgehê de gelek bazirgan û pereguhez hebûn.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Îsa maseyên pereguhêran û kursiyên kevokfiroşan gêr kirin. Hemû kesên ku li wir dikirin û difirotin ajot.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bi hêrs got: «Hatiye nivîsîn: «Mala min wê jê re mala duakirinê bê gotin, lê hûn wê dikin zozana dizan.»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bazirgan ji Perestgehê derxistin û nexweşên di Perestgehê de qenc kirin.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ku" sz="3600">
                <a:solidFill>
                  <a:schemeClr val="tx1">
                    <a:lumMod val="65000"/>
                    <a:lumOff val="35000"/>
                  </a:schemeClr>
                </a:solidFill>
              </a:rPr>
              <a:t>Perestgeh, dêr, cihê îbadet û duakirina Xwedê ye.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Îsa ji elaleta ku ew veguherand cihê bazirganiyê hêrs bû.</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Tu ji bo çi têyî dêrê?</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Di dêrê de, divê hûn Xwedê bi îbadet û dua bikin.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xwediyê dêrê ye. Îsa ew e ku îbadet û duayên me ji dêrê distîne.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ku" sz="3600"/>
              <a:t>Îsa ji wê re got: «Vejîn û jiyan ez im. Yê ku baweriyê bi min bîne, bimire jî wê bijî.</a:t>
            </a:r>
            <a:endParaRPr xmlns:a="http://schemas.openxmlformats.org/drawingml/2006/main" altLang="ko-KR" lang="en-US" sz="3600"/>
          </a:p>
          <a:p>
            <a:pPr xmlns:a="http://schemas.openxmlformats.org/drawingml/2006/main" lvl="0">
              <a:defRPr/>
            </a:pPr>
            <a:r xmlns:a="http://schemas.openxmlformats.org/drawingml/2006/main">
              <a:rPr altLang="ko-KR" lang="ku" sz="3600"/>
              <a:t>û yê ku dijî û baweriyê bi min bîne, qet namire. Ma hûn ji vê yekê bawer dikin?"</a:t>
            </a:r>
            <a:endParaRPr xmlns:a="http://schemas.openxmlformats.org/drawingml/2006/main" altLang="ko-KR" lang="en-US" sz="3600"/>
          </a:p>
          <a:p>
            <a:pPr xmlns:a="http://schemas.openxmlformats.org/drawingml/2006/main" lvl="0">
              <a:defRPr/>
            </a:pPr>
            <a:r xmlns:a="http://schemas.openxmlformats.org/drawingml/2006/main">
              <a:rPr altLang="ko-KR" lang="ku"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11:</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Îsa kî ji Perestgehê derxist?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Cihû</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Milet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Serokkahîn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Bazirgan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Bazirgan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ku" sz="3600"/>
              <a:t>Wî ji wan re got: «Hatiye nivîsîn: «Wê ji mala min re bibe mala nimêjê, lê hûn wê dikin ‹doza dizan›.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84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 Lingên Şagirtên Xwe Şûşt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ku" sz="3600"/>
              <a:t>Niha ku min Rebbê we û mamosteyê we lingên we şuştin, hûn jî lingên hev bişon.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şîva dawî bi şagirtên xwe re bû. Îsa dizanibû ku ev xwarina wî ya dawîn bi şagirtên xwe re bû.</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Îsa ji nişka ve av anî ser tenûrê û dest pê kir lingên şagirtên xwe yek bi yek şuştin.</a:t>
            </a:r>
            <a:r xmlns:a="http://schemas.openxmlformats.org/drawingml/2006/main">
              <a:rPr lang="ku"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Gava ku dora Petrûs bû, Petrûs got: "Çima Xudan lingên me dişo? Ez naşom!"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bersîv da. "Eger ez lingên we neşom, tu eleqeya min û te pê re tune ye. Dibe ku hûn niha baş fêm nekin, lê rojekê hûn ê fêm bikin."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"Min lingên we şuştin da ku bibin mînak. Ji niha û pê de lingên hev bişon û bibin kesên ku xizmeta hev dikin."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ku" sz="3600">
                <a:solidFill>
                  <a:schemeClr val="tx1">
                    <a:lumMod val="65000"/>
                    <a:lumOff val="35000"/>
                  </a:schemeClr>
                </a:solidFill>
              </a:rPr>
              <a:t>Li dinyayê, mirovên nizim ji mirovên bilind re xizmetê dikin, lê berevajî vê yekê, Îsa lingên şagirtên xwe şuştin û dev jê berda.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jiyana wî ji bo me.</a:t>
            </a:r>
            <a:r xmlns:a="http://schemas.openxmlformats.org/drawingml/2006/main">
              <a:rPr altLang="en-US" lang="ku" sz="3600">
                <a:solidFill>
                  <a:schemeClr val="tx1">
                    <a:lumMod val="65000"/>
                    <a:lumOff val="35000"/>
                  </a:schemeClr>
                </a:solidFill>
              </a:rPr>
              <a:t> </a:t>
            </a:r>
            <a:r xmlns:a="http://schemas.openxmlformats.org/drawingml/2006/main">
              <a:rPr altLang="ko-KR" lang="ku" sz="3600">
                <a:solidFill>
                  <a:schemeClr val="tx1">
                    <a:lumMod val="65000"/>
                    <a:lumOff val="35000"/>
                  </a:schemeClr>
                </a:solidFill>
              </a:rPr>
              <a:t>Hergê em şagirtên Îsa ne, gerekê em şa bin, ku em li ciyê jêrda ji hevra xizmet kin, ne ku em dixwazin li ciyê bilindda bêne dermankirinê.</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Rojekê xeber ji Îsa re hat. “Lazar nexweş e. Ji kerema xwe zû were û wî derman bike."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r xmlns:a="http://schemas.openxmlformats.org/drawingml/2006/main">
              <a:rPr altLang="en-US" lang="ku" sz="3600">
                <a:solidFill>
                  <a:srgbClr val="0070c0"/>
                </a:solidFill>
              </a:rPr>
              <a:t> </a:t>
            </a:r>
            <a:r xmlns:a="http://schemas.openxmlformats.org/drawingml/2006/main">
              <a:rPr altLang="ko-KR" lang="ku" sz="3600">
                <a:solidFill>
                  <a:srgbClr val="0070c0"/>
                </a:solidFill>
              </a:rPr>
              <a:t>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mirovê herî bilind e, lê ew hatiye cihê herî nizim û hazir bûye ku ji me hemûyan re xizmet bike.</a:t>
            </a:r>
            <a:r xmlns:a="http://schemas.openxmlformats.org/drawingml/2006/main">
              <a:rPr altLang="en-US" lang="k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Kê nehişt ku Îsa lingên xwe bişo?</a:t>
            </a:r>
            <a:r xmlns:a="http://schemas.openxmlformats.org/drawingml/2006/main">
              <a:rPr altLang="en-US" lang="k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Cihûdayê Îsxeryotî</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③ </a:t>
            </a:r>
            <a:r xmlns:a="http://schemas.openxmlformats.org/drawingml/2006/main">
              <a:rPr altLang="ko-KR" lang="ku" sz="2800">
                <a:solidFill>
                  <a:srgbClr val="ff0000"/>
                </a:solidFill>
              </a:rPr>
              <a:t>Peter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ku" sz="3600"/>
              <a:t>Niha ku min Rebbê we û mamosteyê we lingên we şuştin, hûn jî lingên hev bişon.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85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 li ser Çiyayê Dua Dike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Hinekî pêş de çû, xwe avêt erdê û dua kir: «Bavê min, eger dibe bila bibe, bila ev kasa ji min bê standin. Lê ne wek ku ez dixwazim, lê wek ku tu dixwazî.»</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Matthew</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Piştî şîvê, Îsa bi şagirtên xwe re çû cihê ku jê re Getsemane digotin.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Îsa ji şagirtan re got: «Giyana min heta mirinê bi kederê ketiye. Li vir bimînin û bi min re hişyar bimînin."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 Bavê min, eger gengaz be, bila ev kasa ji min bê standin. Lê ne wek ku ez dixwazim, lê wek ku tu dixwazî." Îsa bi dilgermî dua kir. Lê şagirt ketin xeweke giran.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ji şagirtên xwe hişyar kir û got: «Ma hûn nikarin saetekê bi min re nobedariyê bigirin? Dîtinî. Li vir xayinê min tê min bigire.”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Di dawiyê de, Îsa li pey mirovên ku hatibûn wî girtin. Ew bû ku em bimirin ku em li ser xaçê gunehên xwe bidin, wekî ku Xwedê dixwest.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Lê berî hatina Îsa, ew mir.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ku" altLang="ko-KR" sz="3600">
                <a:solidFill>
                  <a:schemeClr val="tx1">
                    <a:lumMod val="65000"/>
                    <a:lumOff val="35000"/>
                  </a:schemeClr>
                </a:solidFill>
              </a:rPr>
              <a:t>Ji bo Îsa bi êş bû ku bimire da ku gunehên me li ser xaçê bide, lê ew bi tevahî guhdar bû</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ji ber ku ev daxwaza Xwedê bû.</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Pêşî divê em hêvî bikin ku di jiyana me de ne ya min, ya Xwedê bê cih.</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a:t>
            </a:r>
            <a:r xmlns:a="http://schemas.openxmlformats.org/drawingml/2006/main">
              <a:rPr lang="ku" altLang="en-US" sz="3600">
                <a:solidFill>
                  <a:srgbClr val="0070c0"/>
                </a:solidFill>
              </a:rPr>
              <a:t> </a:t>
            </a:r>
            <a:r xmlns:a="http://schemas.openxmlformats.org/drawingml/2006/main">
              <a:rPr lang="ku" altLang="ko-KR" sz="3600">
                <a:solidFill>
                  <a:srgbClr val="0070c0"/>
                </a:solidFill>
              </a:rPr>
              <a:t>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li vî welatî bêguneh e, çimkî ew bi temamî li pey daxwaza Xwedê ye.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berî ku bê girtin li ku dua kir?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Li perestgeha Orşelîmê</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Gethsemane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Odeya jorîn a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Gola Celîlê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② </a:t>
            </a:r>
            <a:r xmlns:a="http://schemas.openxmlformats.org/drawingml/2006/main">
              <a:rPr lang="ku" altLang="ko-KR" sz="2800">
                <a:solidFill>
                  <a:srgbClr val="ff0000"/>
                </a:solidFill>
              </a:rPr>
              <a:t>Gethsemane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ku" altLang="ko-KR" sz="3600"/>
              <a:t>Hinekî pêş de çû, xwe avêt erdê û dua kir: «Bavê min, eger dibe bila bibe, bila ev kasa ji min bê standin. Lê ne wek ku ez dixwazim, lê wek ku tu dixwazî.»</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Matthew</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86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 li ser xaçê mir.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Îsa bi dengekî bilind gazî kir û got: «Bavo, ez ruhê xwe didim destên te». Gava wî ev got, nefesa xwe ya dawî da.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Luke</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23:</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Îsayê ku ji aliyê leşkerên Romayî ve hat girtin, tacek ji stiran li serê wî kir, tinazên xwe pê kirin, xaç hilgirtin û ji bo ku bê darvekirin ber bi çiyê ve hat birin.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Paşê, Îsa tevî du sûcdaran li ser xaçê hate xaçkirin. Xelk li ber çavan rawesta û serweran jî bi ken jî bi wî re kenîn.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"Bavo, li wan bibihûre, çimkî ew nizanin ku ew çi dikin." Îsa ji bo yên ku ew kuştin dua kir.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got: «Qediya ye!» Û wî serê xwe xwar kir û ruhê xwe 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ku" sz="2800">
                <a:solidFill>
                  <a:schemeClr val="tx1">
                    <a:lumMod val="65000"/>
                    <a:lumOff val="35000"/>
                  </a:schemeClr>
                </a:solidFill>
              </a:rPr>
              <a:t>Xwişka Lazar ji Îsayê ku dereng hat, got: «Îsa, eger tu li vir bûya, birayê min nedimir.»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Di wê gavê de perdeya Perestgehê ji serî heta binî bû du parçe. Erd lerizî û zinar perçe bûn. Gava leşkerên ku Îsa xaç kirin ev yek dîtin, tirsiyan û gotin: «Bi rastî ew Kurê Xwedê bû!»</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ku" altLang="ko-KR" sz="3600">
                <a:solidFill>
                  <a:schemeClr val="tx1">
                    <a:lumMod val="65000"/>
                    <a:lumOff val="35000"/>
                  </a:schemeClr>
                </a:solidFill>
              </a:rPr>
              <a:t>Îsayê bêguneh cefa kişand û li ser navê me mir, û berdêla gunehên me da.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Ji ber vê yekê ne hewce ye ku em heqê xwe bidin.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Em bi saya Îsa xilas bûn.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Divê em vê kêliyekê jî ji bîr nekin.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Xilaskarê ku em bi mirina ji bo gunehên me li ser xaçê xilas kir.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bi kê re hat xaçkirin?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Şagirt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Jin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Kahînan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Sûcdar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④ </a:t>
            </a:r>
            <a:r xmlns:a="http://schemas.openxmlformats.org/drawingml/2006/main">
              <a:rPr lang="ku" altLang="ko-KR" sz="2800">
                <a:solidFill>
                  <a:srgbClr val="ff0000"/>
                </a:solidFill>
              </a:rPr>
              <a:t>Sûcdar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Îsa bi dengekî bilind gazî kir û got: «Bavo, ez ruhê xwe didim destên te». Gava wî ev got, nefesa xwe ya dawî da.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Luke</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23:</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87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Gorê Vala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Li ser vê yekê ew li xwe zivirî û dît ku Îsa li wê derê rawestayî ye, lê wê nizanibû ku ew Îsa ye.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John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20:</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Meryema Mejdelanî çû ser gorê ku Îsayê mirî bibîne. Lê, deriyê gorê ji kevir vekirî bû.</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Di gorê de cesedê Îsa tunebû. Meryemê guman kir ku yekî cesedê Îsa diziye.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Melek xuya bû û jê pirsî. "Tu çima digirî?" Meryemê lê vegerand û got: «Kesekî cesedê Îsa dizî.»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Îsa got: «Deriyê gorê yê kevirî rakin.» Îsa emir kir: «Lazar derkeve».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Û gava ew li xwe zivirî, Îsayê ku sax vegeriya bû. Lê Meryemê Îsa nas nekir. Wê nedifikirî ku Îsa wê vegere jiyanê.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"Meryem..." Tenê gava ku Îsa gazî kir, Meryem ew nas kir. “Ya Xudan, tu bi rastî jî vegeriyayî jiyanê.” Îsa sê roj piştî mirina xwe vejiya.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ku" altLang="ko-KR" sz="3300">
                <a:solidFill>
                  <a:schemeClr val="tx1">
                    <a:lumMod val="65000"/>
                    <a:lumOff val="35000"/>
                  </a:schemeClr>
                </a:solidFill>
              </a:rPr>
              <a:t>Li dinyayê kes nemiriye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u" altLang="ko-KR" sz="3300">
                <a:solidFill>
                  <a:schemeClr val="tx1">
                    <a:lumMod val="65000"/>
                    <a:lumOff val="35000"/>
                  </a:schemeClr>
                </a:solidFill>
              </a:rPr>
              <a:t>û dîsa zindî.</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u" altLang="ko-KR" sz="3300">
                <a:solidFill>
                  <a:schemeClr val="tx1">
                    <a:lumMod val="65000"/>
                    <a:lumOff val="35000"/>
                  </a:schemeClr>
                </a:solidFill>
              </a:rPr>
              <a:t>Lê yekî tenê, Îsa, yê ku ji mirinê rabû, hê sax 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u" altLang="ko-KR" sz="3300">
                <a:solidFill>
                  <a:schemeClr val="tx1">
                    <a:lumMod val="65000"/>
                    <a:lumOff val="35000"/>
                  </a:schemeClr>
                </a:solidFill>
              </a:rPr>
              <a:t>Kitêba Pîroz dibêje ku yên ku baweriyê bi Îsa tînin jî vedigerin jiyanê</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u" altLang="ko-KR" sz="3300">
                <a:solidFill>
                  <a:schemeClr val="tx1">
                    <a:lumMod val="65000"/>
                    <a:lumOff val="35000"/>
                  </a:schemeClr>
                </a:solidFill>
              </a:rPr>
              <a:t>mîna Îsa.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u" altLang="ko-KR" sz="3300">
                <a:solidFill>
                  <a:schemeClr val="tx1">
                    <a:lumMod val="65000"/>
                    <a:lumOff val="35000"/>
                  </a:schemeClr>
                </a:solidFill>
              </a:rPr>
              <a:t>Ji ber vê yekê divê em hêviya xwe winda nekin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u" altLang="ko-KR" sz="3300">
                <a:solidFill>
                  <a:schemeClr val="tx1">
                    <a:lumMod val="65000"/>
                    <a:lumOff val="35000"/>
                  </a:schemeClr>
                </a:solidFill>
              </a:rPr>
              <a:t>ji bo jiyana herheyî.</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Xudanê Serkeftinê ye ku mirinê bi ser ket û vegeriya jiyanê.</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Meryemê dît ku di gorê de Îsa tune ye, çi fikirî?</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Îsa rabûye!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Ev ne gora Îsa ye!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Kesekî cesedê Îsa dizî!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Şagirtan cesedê Îsa kirî!</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③ </a:t>
            </a:r>
            <a:r xmlns:a="http://schemas.openxmlformats.org/drawingml/2006/main">
              <a:rPr lang="ku" altLang="ko-KR" sz="2800">
                <a:solidFill>
                  <a:srgbClr val="ff0000"/>
                </a:solidFill>
              </a:rPr>
              <a:t>Kesekî cesedê Îsa dizî!</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Li ser vê yekê ew li xwe zivirî û dît ku Îsa li wê derê rawestayî ye, lê wê nizanibû ku ew Îsa ye.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John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20:</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88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Îsayê ku hilkişiyaye ezmên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Piştî ku wî ev got, ew li ber çavên wan hilkişiya û ewrekî ew ji ber çavên wan veşart.</a:t>
            </a:r>
            <a:r xmlns:a="http://schemas.openxmlformats.org/drawingml/2006/main">
              <a:rPr lang="k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Şagirtên ku nizanibûn ku Îsa ji nû ve hatiye rakirin, bi tirs û bêhêvî hatin girtin.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Îsayê vejînê hat, di nav wan de rawesta, dest û milên xwe nîşanî wan da û got: «Hûn gumanê nekin û bawer bikin.»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ku" sz="2800">
                <a:solidFill>
                  <a:schemeClr val="tx1">
                    <a:lumMod val="65000"/>
                    <a:lumOff val="35000"/>
                  </a:schemeClr>
                </a:solidFill>
              </a:rPr>
              <a:t>Dûv re ecêbmayî, sê roj piştî mirina wî, Lazar derket derve. Mirov bi dîtina vê yekê kêfxweş bûn û pesnê Xwedê dan.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Paşê, Îsa got ku ewê vegere ba Bavê xwe Xwedê û soz da ku ewê Ruhê Pîroz bişîne.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Û Îsa emir kir ku şagirtên xwe heta dawiya dinyayê bibin şahidên wî, Mizgîniyê bidin û peyvê hîn bikin.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Piştî ku Îsa hemû wezîfeyên li ser vê axê qedand, li ber şagirtên xwe hilkişiya ezmên. Û soz da me ku ew ê rojekê vegere vê axê.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ku" altLang="ko-KR" sz="3600">
                <a:solidFill>
                  <a:schemeClr val="tx1">
                    <a:lumMod val="65000"/>
                    <a:lumOff val="35000"/>
                  </a:schemeClr>
                </a:solidFill>
              </a:rPr>
              <a:t>Îsa ji şagirtên xwe re emir kir ku beriya ku ew hilkişe ezmên, heta dawiya dinyayê Mizgîniyê bidin.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Dêr komeke şagirtên Îsa ye.</a:t>
            </a:r>
            <a:r xmlns:a="http://schemas.openxmlformats.org/drawingml/2006/main">
              <a:rPr lang="ku" altLang="en-US" sz="3600">
                <a:solidFill>
                  <a:schemeClr val="tx1">
                    <a:lumMod val="65000"/>
                    <a:lumOff val="35000"/>
                  </a:schemeClr>
                </a:solidFill>
              </a:rPr>
              <a:t> </a:t>
            </a:r>
            <a:r xmlns:a="http://schemas.openxmlformats.org/drawingml/2006/main">
              <a:rPr lang="ku" altLang="ko-KR" sz="3600">
                <a:solidFill>
                  <a:schemeClr val="tx1">
                    <a:lumMod val="65000"/>
                    <a:lumOff val="35000"/>
                  </a:schemeClr>
                </a:solidFill>
              </a:rPr>
              <a:t>Wek şagirtên Îsa, divê em Mizgîniyê li her derê belav bikin. Û divê em bibin şahidên Îsa.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hê sax e, li milê Xwedê yê rastê rûniştiye, û ewê wekî ku soz dabû, vegere ser erdê.</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Îsayê saxbûyî çi nîşanî şagirtên xwe da?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Nîşanên neynûkê li ser dest û lingan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Tirî nîşan dide ey serê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Nîşanên qamçiyan li ser piştê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Birînên li ser rû</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① </a:t>
            </a:r>
            <a:r xmlns:a="http://schemas.openxmlformats.org/drawingml/2006/main">
              <a:rPr lang="ku" altLang="ko-KR" sz="2800">
                <a:solidFill>
                  <a:srgbClr val="ff0000"/>
                </a:solidFill>
              </a:rPr>
              <a:t>Nîşanên neynûkê li ser dest û lingan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Piştî ku wî ev got, ew li ber çavên wan hilkişiya û ewrekî ew ji ber çavên wan veşart.</a:t>
            </a:r>
            <a:r xmlns:a="http://schemas.openxmlformats.org/drawingml/2006/main">
              <a:rPr lang="k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89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Ruhê Pîroz hatiye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Hemû jî bi Ruhê Pîroz tije bûn û çawa ku Ruh îmkan da wan, bi zimanên din dest pê kirin.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Çawa ku Îsa got, şagirt li Orşelîmê bûn. Dema ku roja Pentîkostê hat, hemû bi hev re li cihekî bûn.</a:t>
            </a:r>
            <a:r xmlns:a="http://schemas.openxmlformats.org/drawingml/2006/main">
              <a:rPr lang="k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Îsa Lazar vegerandin jiyanê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bi gotina wî.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Em ê rojekê bimirin, lê ji ber ku em bi Jesussa bawer dikin, em ê vejînin.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Pêdivî ye ku hûn xiristiyanek bin ku bi hêviya vejînê dijî.</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Ji nişka ve dengek mîna bayekî tund hat û tevahiya mala ku lê rûniştibûn tijî kir.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Û paşê zimanê êgir li ser serê her kesî bû, û paşê hemû bi Ruhê Pîroz tije bûn û bi zimanên din bipeyivin.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Gava ku her kes şaş ma, Petrûs dest pê kir ji wan re li ser Îsa û Mizgîniyê bide bihîstin.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Mirovan guh da Mizgîniyê, tobe kirin û imad kirin. Di wê rojê de zêdetirî 3000 mirov hatin imadkirin.</a:t>
            </a:r>
            <a:r xmlns:a="http://schemas.openxmlformats.org/drawingml/2006/main">
              <a:rPr lang="k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Îsa Ruhê Pîroz şand şagirtên xwe.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Ruhê Pîroz şehrezayî û hêz da Petrûs ku Mizgîniyê bide.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Ruhê Pîroz di dilê hemûyên ku bi Îsa bawer dikin de ye.</a:t>
            </a:r>
            <a:r xmlns:a="http://schemas.openxmlformats.org/drawingml/2006/main">
              <a:rPr lang="ku" altLang="en-US" sz="3200">
                <a:solidFill>
                  <a:schemeClr val="tx1">
                    <a:lumMod val="65000"/>
                    <a:lumOff val="35000"/>
                  </a:schemeClr>
                </a:solidFill>
              </a:rPr>
              <a:t> </a:t>
            </a:r>
            <a:r xmlns:a="http://schemas.openxmlformats.org/drawingml/2006/main">
              <a:rPr lang="ku" altLang="ko-KR" sz="3200">
                <a:solidFill>
                  <a:schemeClr val="tx1">
                    <a:lumMod val="65000"/>
                    <a:lumOff val="35000"/>
                  </a:schemeClr>
                </a:solidFill>
              </a:rPr>
              <a:t>Ji bîr nekin ku Ruhê Pîroz yê ku şehrezayî û cesaretê dide me ku em Mizgîniyê bidin, çawa ku wî şehrezayî û hêz da Petrûs.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Ruhê Pîroz ji hemûyên ku baweriyê bi wî tînin re dişîne ku alîkariya me bike.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ku Ruhê Pîroz hat, wan çi bihîst?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dengê boriyê</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birûsk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lêdana bayekî tund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dengê duayan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③ </a:t>
            </a:r>
            <a:r xmlns:a="http://schemas.openxmlformats.org/drawingml/2006/main">
              <a:rPr lang="ku" altLang="ko-KR" sz="2800">
                <a:solidFill>
                  <a:srgbClr val="ff0000"/>
                </a:solidFill>
              </a:rPr>
              <a:t>lêdana bayekî tund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Hemû jî bi Ruhê Pîroz tije bûn û çawa ku Ruh îmkan da wan, bi zimanên din dest pê kirin.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90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Filîpos Mizgînî ji Etiyopyayê re got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ku" altLang="ko-KR" sz="3600"/>
              <a:t>Hingê Filîpos bi wê beşa Nivîsara Pîroz dest pê kir û mizgîniya li ser Îsa jê re got.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8:</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ku" sz="4000"/>
              <a:t>Çimkî ev kurê min miribû û dîsa sax bû. winda bû û hat dîtin.' Ji ber vê yekê dest bi pîrozbahiyê kirin.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Luke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serwerê jiyanê ye ku miriyan vedigerîne.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Rojekê milyaketekî Xudan ji Filîposê ku baweriya xwe bi Îsa anîbû re got: «Here başûr, li ser riya çolê.»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ku" altLang="ko-KR" sz="3100">
                <a:solidFill>
                  <a:schemeClr val="tx1">
                    <a:lumMod val="65000"/>
                    <a:lumOff val="35000"/>
                  </a:schemeClr>
                </a:solidFill>
              </a:rPr>
              <a:t>Wekî ku milyaket got, wî dest pê kir ber bi çola başûr. Wî meraq kir ku çima milyaket ew şand </a:t>
            </a:r>
            <a:r xmlns:a="http://schemas.openxmlformats.org/drawingml/2006/main">
              <a:rPr lang="ku"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Di wê demê de, xwedêgiravî ku berpirsiyarê pereyên welatê Etiyopyayê bû, li ser wagonê bû û nivîsên Îşaya pêxember dixwend. Filîpos nêzîk bû û jê pirsî. "Ma hûn fêm dikin ku hûn çi dixwînin?"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"Ez çawa dikarim wê fêm bikim," wî got, "heya ku kesek ji min re rave neke?" Filîpos bi wê beşa Nivîsara Pîroz dest pê kir û mizgîniya li ser Îsa jê re got.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Piştî ku Etiyopî Îsa qebûl kir, ew bi kêfxweşî vegeriya welatê xwe. Filîpos ji Ruhê Pîroz re spas kir ku ew rêberiya wî kir.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Filîpos bi tevahî fêm nekir, lê emrê Ruhê Pîroz kir. Ji ber vê yekê ew dikaribû Mizgîniyê ji Etiyopyayê re bela bike.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Carinan em di rewşeke wisa de ne ku em nikarin fêm bikin.</a:t>
            </a:r>
            <a:r xmlns:a="http://schemas.openxmlformats.org/drawingml/2006/main">
              <a:rPr lang="ku" altLang="en-US" sz="3200">
                <a:solidFill>
                  <a:schemeClr val="tx1">
                    <a:lumMod val="65000"/>
                    <a:lumOff val="35000"/>
                  </a:schemeClr>
                </a:solidFill>
              </a:rPr>
              <a:t> </a:t>
            </a:r>
            <a:r xmlns:a="http://schemas.openxmlformats.org/drawingml/2006/main">
              <a:rPr lang="ku" altLang="ko-KR" sz="3200">
                <a:solidFill>
                  <a:schemeClr val="tx1">
                    <a:lumMod val="65000"/>
                    <a:lumOff val="35000"/>
                  </a:schemeClr>
                </a:solidFill>
              </a:rPr>
              <a:t>Lê eger hûn di wê gavê de xwe bispêrin Xwedê û bi Ruhê Pîroz guh bidin wî, hûn jî dikarin bibin mirovekî bawermend.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yên ku mizgîniyê didin.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Yê ku têkiliya bi kê re divê em hev bibînin Jesussa ye.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Eunuchê Etiyopyayî yê ku Filîpos bi berpirsiyarî re hevdîtin kir çi bû?</a:t>
            </a:r>
            <a:r xmlns:a="http://schemas.openxmlformats.org/drawingml/2006/main">
              <a:rPr lang="k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Berpirsiyarê artêşê bû.</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Aşpêjê welatê xwe bû.</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Ew</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bû</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li</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biha</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ji</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bûyin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ya welat</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dirav.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Wî îbadeta welêt kontrol kir.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③ </a:t>
            </a:r>
            <a:r xmlns:a="http://schemas.openxmlformats.org/drawingml/2006/main">
              <a:rPr lang="ku" altLang="ko-KR" sz="2800">
                <a:solidFill>
                  <a:srgbClr val="ff0000"/>
                </a:solidFill>
              </a:rPr>
              <a:t>Berpirsiyarê pereyên welatê xwe bû.</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ku" altLang="ko-KR" sz="3600"/>
              <a:t>Hingê Filîpos bi wê beşa Nivîsara Pîroz dest pê kir û mizgîniya li ser Îsa jê re got.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8:</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91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Şawûl bi Îsa re hevdîtin dike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Di ser mirina Lazar re dema ku Îsa hat çend roj derbas bûn?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rojek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du roj</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sê roj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çar roj</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③ </a:t>
            </a:r>
            <a:r xmlns:a="http://schemas.openxmlformats.org/drawingml/2006/main">
              <a:rPr altLang="ko-KR" lang="ku" sz="2800">
                <a:solidFill>
                  <a:srgbClr val="ff0000"/>
                </a:solidFill>
              </a:rPr>
              <a:t>sê roj</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ku" altLang="ko-KR" sz="3600"/>
              <a:t>Ew ket erdê û dengek bihîst ku jê re got: "Sawûl, Şawûl, çima tu tengahiyê didî min?"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9:</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Zilamek bi navê Şawûl hebû ku ji yên ku baweriyê bi Îsa tînin nefret dikir û ji civînê nefret dikir.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Şawûl ew qas ji Îsa nefret kir ku ew çû Şamê ku Mesîhiyan bigire.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Gava ku ew di rêwîtiya xwe de nêzîkî Şamê bû, ji nişka ve ronahiyek ji ezmên li dora wî şewq da. Wî dengek bihîst: "Sawûl, Şawûl, çima hûn tengahiyê didin min?"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Şawûl jê pirsî: «Tu kî yî, ya Xudan?» "Ez Îsayê ku hûn tengahiyê didin, ez im." Şawûl şaş ma ku Îsa sax bû. Wî fikirî ku Îsa miriye.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Şawûl, yê ku Îsa dît, bû merivekî nû. Ji ber vê yekê ew bû Pawlosê Şandiyê, yê ku gelek xebitî ku Mizgîniyê bide miletan, û gelek pirtûkên Incîlê nivîsî.</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Şawûl mirovek bû ku tengahî li dêrê dikir, lê Xwedê jê re şandî digot.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Şawûl, yê ku Îsa nas kir, jiyaneke bi temamî ji ya berê cuda bû.</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We çi guhertin çêkir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ji ber ku we Îsa nas kir?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Yên ku Îsa bibînin divê jiyanek ji berê cûdatir bijîn.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ew e ku merivên mîna Şawûl efû dike û gazî wan dike û wan wekî xebatkar saz dike.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Çima Şawûl çû Şamê?</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Ji bo girtina Xiristiyanan.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Ji bo rêwîtiyek.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Ji bo îbadetê.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Ji bo ku Mizgîniyê bidin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① </a:t>
            </a:r>
            <a:r xmlns:a="http://schemas.openxmlformats.org/drawingml/2006/main">
              <a:rPr lang="ku" altLang="ko-KR" sz="2800">
                <a:solidFill>
                  <a:srgbClr val="ff0000"/>
                </a:solidFill>
              </a:rPr>
              <a:t>Ji bo girtina Xiristiyanan.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ku" altLang="ko-KR" sz="3600"/>
              <a:t>Ew ket erdê û dengek bihîst ku jê re got: "Sawûl, Şawûl, çima tu tengahiyê didî min?"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9:</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ku" sz="3600"/>
              <a:t>Îsa ji wê re got: «Vejîn û jiyan ez im. Yê ku baweriyê bi min bîne, bimire jî wê bijî.</a:t>
            </a:r>
            <a:endParaRPr xmlns:a="http://schemas.openxmlformats.org/drawingml/2006/main" altLang="ko-KR" lang="en-US" sz="3600"/>
          </a:p>
          <a:p>
            <a:pPr xmlns:a="http://schemas.openxmlformats.org/drawingml/2006/main" lvl="0">
              <a:defRPr/>
            </a:pPr>
            <a:r xmlns:a="http://schemas.openxmlformats.org/drawingml/2006/main">
              <a:rPr altLang="ko-KR" lang="ku" sz="3600"/>
              <a:t>û yê ku dijî û baweriyê bi min bîne, qet namire. Ma hûn ji vê yekê bawer dikin?"</a:t>
            </a:r>
            <a:endParaRPr xmlns:a="http://schemas.openxmlformats.org/drawingml/2006/main" altLang="ko-KR" lang="en-US" sz="3600"/>
          </a:p>
          <a:p>
            <a:pPr xmlns:a="http://schemas.openxmlformats.org/drawingml/2006/main" lvl="0">
              <a:defRPr/>
            </a:pPr>
            <a:r xmlns:a="http://schemas.openxmlformats.org/drawingml/2006/main">
              <a:rPr altLang="ko-KR" lang="ku"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11:</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92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Hevalê Pawlos,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t>Lê Barnabas ew girt û anî ba Şandiyan. Wî ji wan re got ku Şawûl di rêwîtiya xwe de çawa Xudan dîtiye û Xudan pê re peyivî û çawa li Şamê wî bi navê Îsa bê tirs mizgînî da.</a:t>
            </a:r>
            <a:r xmlns:a="http://schemas.openxmlformats.org/drawingml/2006/main">
              <a:rPr lang="k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Piştî ku Pawlos Îsa dît, wî xwest ku bi şagirtên Îsa re were ba hev.</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Lê şagirtên Îsa ji Pawlos ditirsiyan. Çimkî wan nizanibû ku piştî ku Pawlos Îsa nas kir, ew bawerî bi Îsa anî.</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Barnabas alîkariya Pawlos kir. "Wî bi rastî bi Jesussa re hevdîtin kir û bi tevahî guherî!"</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"Min jî dît ku Pawlos li Şamê mizgîn dide, ku ew çûbû xiristiyanan bigire." Şagirt bi rehetî bi Pawlos re bûn heval.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Paşî vê yekê, Barnabas û Pawlos bûn hevalên baş û li çaraliyê cîhanê geriyan ku bi hev re Mizgîniyê bidin bihîstin.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Pawlosê ku tengahî didan civînê, Îsa nas kir û bû mirovekî nû, lê mirovan jê bawer nekir.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Lê Xwedê Barnabas amade kir û çêkir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hevkarekî baş ji bo Pawlos.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Mîna Pawlos û Barnabas, divê em jî bibin dostên baweriyê û alîkariya hev bikin.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ji me re hevalekî dişîne ku dikare alîkariya me bike dema ku em di tengahiyê de ne.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Kê alî Pawlos kir û bûn heval çaxê ku ew di tengasiyê de bû?</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③ </a:t>
            </a:r>
            <a:r xmlns:a="http://schemas.openxmlformats.org/drawingml/2006/main">
              <a:rPr lang="ku"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74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Veguherîna Îsa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ku" altLang="ko-KR" sz="3600"/>
              <a:t>Lê Barnabas ew girt û anî ba Şandiyan. Wî ji wan re got ku Şawûl di rêwîtiya xwe de çawa Xudan dîtiye û Xudan pê re peyivî û çawa li Şamê wî bi navê Îsa bê tirs mizgînî da.</a:t>
            </a:r>
            <a:r xmlns:a="http://schemas.openxmlformats.org/drawingml/2006/main">
              <a:rPr lang="k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93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Dorcas, ku vegeriya jiyanê.</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ku" altLang="ko-KR" sz="3600"/>
              <a:t>Petrûs hemû ji odeyê şandin. paşî daket ser çokan û dua kir. Li ser jina mirî zivirî û got: «Tabîta, rabe». Wê çavên xwe vekirin, Petrûs dît û rûnişt.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9:</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Li wir şagirtek hebû ku navê wî Dorcas bû, ku her gav qenciyê dikir û alîkariya belengazan dikir.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Wê demê ew nexweş bû û mir. Cîranên wê pir xemgîn bûn û Petrûs vegerandin.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Gava Petrûs hat, hemûyên ku alîkariya wê kiribûn giriyan û cilên ku wek diyarî standibûn nîşan dan.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Petrûs hemû ji odeyê şandin. paşî daket ser çoka xwe û dua kir.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Petrûs got: "Dorkas, rabe!" Wê çavên xwe vekirin, rûnişt û Petrûs dît. Bi dîtina vê yekê, her kes şa bû û li wî gundî gelekan bawerî bi Îsa anî.</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Petrûs şagirtê Îsa bû, û ewî dikaribû tiştên ku Îsa kir, bike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dema ku ew li ser vê erdê bû.</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000">
                <a:solidFill>
                  <a:schemeClr val="tx1">
                    <a:lumMod val="65000"/>
                    <a:lumOff val="35000"/>
                  </a:schemeClr>
                </a:solidFill>
              </a:rPr>
              <a:t>Îsa ji şagirtên xwe re got ku ewê heman tiştê ku wî kir, bikin.</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ku" altLang="ko-KR" sz="3000">
                <a:solidFill>
                  <a:schemeClr val="tx1">
                    <a:lumMod val="65000"/>
                    <a:lumOff val="35000"/>
                  </a:schemeClr>
                </a:solidFill>
              </a:rPr>
              <a:t>Em şagirtên Îsa ne.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ku" altLang="ko-KR" sz="3000">
                <a:solidFill>
                  <a:schemeClr val="tx1">
                    <a:lumMod val="65000"/>
                    <a:lumOff val="35000"/>
                  </a:schemeClr>
                </a:solidFill>
              </a:rPr>
              <a:t>Gerek em hîn bibin û bînin bîra xwe ku Îsa li vê axê çi kir û eynî tiştên ku Îsa kir.</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qewatê dide şagirtên xwe, wekî ewana bikaribin mizgîniyê bela kin.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ku" sz="3600"/>
              <a:t>Li wir ew li ber wan hat guherandin. Rûyê wî mîna rojê dibiriqî û cilên wî jî mîna ronahiyê spî dibûn.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17:</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Petrûs hat Dorkasê, mirov xemgîn bûn û wan çi nîşanî wî da?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Cilên ku Dorcas çêkiribûn.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Xwarinên ku Dorcas çêkiribûn.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Kurê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Nameya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① </a:t>
            </a:r>
            <a:r xmlns:a="http://schemas.openxmlformats.org/drawingml/2006/main">
              <a:rPr lang="ku" altLang="ko-KR" sz="2800">
                <a:solidFill>
                  <a:srgbClr val="ff0000"/>
                </a:solidFill>
              </a:rPr>
              <a:t>Cilên ku Dorcas çêkiribûn.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ku" altLang="ko-KR" sz="3600"/>
              <a:t>Petrûs hemû ji odeyê şandin. paşî daket ser çokan û dua kir. Li ser jina mirî zivirî û got: «Tabîta, rabe». Wê çavên xwe vekirin, Petrûs dît û rûnişt.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9:</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94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Cornelius, miletekî Xilasbûyî</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Bawermendên sinetbûyî yên ku bi Petrûs re hatibûn, şaş man ku diyariya Ruhê Pîroz li ser miletan jî hatiye rijandin.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 10:</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ku" altLang="ko-KR" sz="2500">
                <a:solidFill>
                  <a:schemeClr val="tx1">
                    <a:lumMod val="65000"/>
                    <a:lumOff val="35000"/>
                  </a:schemeClr>
                </a:solidFill>
              </a:rPr>
              <a:t>Li Qeyseriyê zilamek hebû ku navê wî Kornêlyos bû.</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ku" altLang="ko-KR" sz="2500">
                <a:solidFill>
                  <a:schemeClr val="tx1">
                    <a:lumMod val="65000"/>
                    <a:lumOff val="35000"/>
                  </a:schemeClr>
                </a:solidFill>
              </a:rPr>
              <a:t>Ew û hemû malbata xwe dîndar û xwedêgiravî bûn; wî bi comerdî dida kesên hewcedar û bi rêkûpêk ji Xwedê re dua dikir.</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Rojekê Kornêlyos dema ku dua dikir dengê Xwedê bihîst. “Merovan bişînin ku bibin mirovekî bi navê Petrûs.”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ku" altLang="ko-KR" sz="2400">
                <a:solidFill>
                  <a:schemeClr val="tx1">
                    <a:lumMod val="65000"/>
                    <a:lumOff val="35000"/>
                  </a:schemeClr>
                </a:solidFill>
              </a:rPr>
              <a:t>Wê demê Petrûs jî di duakirinê de dîtiniyek dît. Xwedê ji ezmên heywanên ku Cihûyan nikaribûn bixwin dan wî û emir da wî ku bixwe.</a:t>
            </a:r>
            <a:r xmlns:a="http://schemas.openxmlformats.org/drawingml/2006/main">
              <a:rPr lang="ku" altLang="en-US" sz="2400">
                <a:solidFill>
                  <a:schemeClr val="tx1">
                    <a:lumMod val="65000"/>
                    <a:lumOff val="35000"/>
                  </a:schemeClr>
                </a:solidFill>
              </a:rPr>
              <a:t> </a:t>
            </a:r>
            <a:r xmlns:a="http://schemas.openxmlformats.org/drawingml/2006/main">
              <a:rPr lang="ku" altLang="ko-KR" sz="2400">
                <a:solidFill>
                  <a:schemeClr val="tx1">
                    <a:lumMod val="65000"/>
                    <a:lumOff val="35000"/>
                  </a:schemeClr>
                </a:solidFill>
              </a:rPr>
              <a:t>“Tiştê ku Xwedê paqij kiriye, nehesibîne.”</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Axiriyêda Petrûs pey wan merivên Kornêlyos şand û çû mala Kornêlyos.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ku" altLang="ko-KR" sz="2400">
                <a:solidFill>
                  <a:schemeClr val="tx1">
                    <a:lumMod val="65000"/>
                    <a:lumOff val="35000"/>
                  </a:schemeClr>
                </a:solidFill>
              </a:rPr>
              <a:t>Petrûs Îsa û Mizgînî da wan Kornêlyos û malbeta wî. Hingê Ruhê Pîroz bi ser wan de hat. Bi dîtina vê yekê fêm kir; "Heke miletên din jî dikarin xilas bibin, eger ew bi Îsa bawer bikin!"</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ku" altLang="ko-KR" sz="3400">
                <a:solidFill>
                  <a:schemeClr val="tx1">
                    <a:lumMod val="65000"/>
                    <a:lumOff val="35000"/>
                  </a:schemeClr>
                </a:solidFill>
              </a:rPr>
              <a:t>Petrûs difikirî ku tenê Cihû dikarin bi Îsa bawer bikin û xilas bibin.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ku" altLang="ko-KR" sz="3400">
                <a:solidFill>
                  <a:schemeClr val="tx1">
                    <a:lumMod val="65000"/>
                    <a:lumOff val="35000"/>
                  </a:schemeClr>
                </a:solidFill>
              </a:rPr>
              <a:t>Lê Mizgîniya Xwedê di nav hemû gelên cîhanê de cudahiyek tune.</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ku" altLang="ko-KR" sz="3400">
                <a:solidFill>
                  <a:schemeClr val="tx1">
                    <a:lumMod val="65000"/>
                    <a:lumOff val="35000"/>
                  </a:schemeClr>
                </a:solidFill>
              </a:rPr>
              <a:t>Divê em Mizgîniyê bidin her kesê li dinyayê da ku ew xilas bibin.</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Petrûs, Aqûb û Yûhenna bi xwe re birin û ew bi tena serê xwe birin çiyayekî bilind.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xilasiyê dide her kesê ku baweriyê bi wî tîne, bêyî ku ferqa netewe û statûya xwe bike.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Dema ku Petrûs dua dikir, çi dîtiniyek dît?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Îsa ji ezmên daket.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Încîl ji ezmên tê xwarê.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Milyaketên ku ji ezmên têne xwarê.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Heywanên ku Cihû nikarin bixwin ji bihuştê hatine xwarê.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④ </a:t>
            </a:r>
            <a:r xmlns:a="http://schemas.openxmlformats.org/drawingml/2006/main">
              <a:rPr lang="ku" altLang="ko-KR" sz="2800">
                <a:solidFill>
                  <a:srgbClr val="ff0000"/>
                </a:solidFill>
              </a:rPr>
              <a:t>Heywanên ku Cihû nikarin bixwin ji bihuştê hatine xwarê.</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Bawermendên sinetbûyî yên ku bi Petrûs re hatibûn, şaş man ku diyariya Ruhê Pîroz li ser miletan jî hatiye rijandin.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 10:</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95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Singing Hymns</a:t>
            </a:r>
            <a:endParaRPr xmlns:a="http://schemas.openxmlformats.org/drawingml/2006/main" lang="en-US" altLang="ko-KR" sz="4000"/>
          </a:p>
          <a:p>
            <a:pPr xmlns:a="http://schemas.openxmlformats.org/drawingml/2006/main" algn="ctr">
              <a:defRPr/>
            </a:pPr>
            <a:r xmlns:a="http://schemas.openxmlformats.org/drawingml/2006/main">
              <a:rPr lang="ku" altLang="ko-KR" sz="4000"/>
              <a:t>di girtîgehê de jî</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ku" altLang="ko-KR" sz="3600"/>
              <a:t>Li dora nîvê şevê Pawlos û Sîlas dua dikirin û ji Xwedê re lavijan digotin û girtiyên din jî guhdariya wan dikirin.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16:</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Pawlos û Sîlas çi ji destê wan hat kirin ku Mizgîniyê li Filîpê bidin bihîstin. Lê yên ku ji vê yekê nefret dikirin, li Pawlos û Sîlas xistin û ew xistin zîndanê.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Pawlos û Sîlas jî di girtîgehê de dua kirin û pesnê Xwedê dan. Li girtîgehê her kesî li vê guhdarî kir.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Paşê ji nişka ve erdhejek wisa mezin çêbû ku hemû deriyên girtîgehê vebûn. Girtî pir bi fikar bû ji ber ku difikirî ku girtî reviyane.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Pawlos qîriya û got: «Xem neke! Em hemû li vir in!” "Ezbenî, ez çi bikim ku xilas bibim?" Girtî jê pirsî.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"Baweriya xwe bi Xudan Îsa bînin. Wê demê hûn û malbata we wê xilas bibin!" Di wê saeta şevê de girtîgeh ew girt û birînên wan şuştin; Hingê ew û hemû malbata wî di cih de imad bûn.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Li wir ew li ber wan hat guherandin. Rûyê wî mîna rojê dibiriqî û cilên wî jî mîna ronahiyê spî dibûn.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ku" altLang="ko-KR" sz="2900">
                <a:solidFill>
                  <a:schemeClr val="tx1">
                    <a:lumMod val="65000"/>
                    <a:lumOff val="35000"/>
                  </a:schemeClr>
                </a:solidFill>
              </a:rPr>
              <a:t>Pawlos û Sîlas bêhêvî nebûn, dua kirin û pesin dan,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u" altLang="ko-KR" sz="2900">
                <a:solidFill>
                  <a:schemeClr val="tx1">
                    <a:lumMod val="65000"/>
                    <a:lumOff val="35000"/>
                  </a:schemeClr>
                </a:solidFill>
              </a:rPr>
              <a:t>tevî ku ew bi lêdanê hatin kuştin.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u" altLang="ko-KR" sz="2900">
                <a:solidFill>
                  <a:schemeClr val="tx1">
                    <a:lumMod val="65000"/>
                    <a:lumOff val="35000"/>
                  </a:schemeClr>
                </a:solidFill>
              </a:rPr>
              <a:t>Paşê Xwedê deriyê girtîgehê vekir û fersend da wan ku Mizgîniyê bidin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u" altLang="ko-KR" sz="2900">
                <a:solidFill>
                  <a:schemeClr val="tx1">
                    <a:lumMod val="65000"/>
                    <a:lumOff val="35000"/>
                  </a:schemeClr>
                </a:solidFill>
              </a:rPr>
              <a:t>ji girtîgeh û malbata wî re.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u" altLang="ko-KR" sz="2900">
                <a:solidFill>
                  <a:schemeClr val="tx1">
                    <a:lumMod val="65000"/>
                    <a:lumOff val="35000"/>
                  </a:schemeClr>
                </a:solidFill>
              </a:rPr>
              <a:t>Dem hene ku em jî di tengasiyê de ne.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u" altLang="ko-KR" sz="2900">
                <a:solidFill>
                  <a:schemeClr val="tx1">
                    <a:lumMod val="65000"/>
                    <a:lumOff val="35000"/>
                  </a:schemeClr>
                </a:solidFill>
              </a:rPr>
              <a:t>Û eger hûn xwe nehêlin û li dua û pesnê xwe neçin, Xwedê wê we xilas bike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u" altLang="ko-KR" sz="2900">
                <a:solidFill>
                  <a:schemeClr val="tx1">
                    <a:lumMod val="65000"/>
                    <a:lumOff val="35000"/>
                  </a:schemeClr>
                </a:solidFill>
              </a:rPr>
              <a:t>bi awayekî ecêb.</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Jesussa hêzê dide min ku ez hemî dijwarî û zehmetiyan derbas bikim.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Pawlos û Sîlas di girtîgehê de çi kirin??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Digiriyan.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Wan ji bo jiyana xwe lava kirin.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Ew xemgîn bûn.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Wan dua kirin û stran gotin.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④ </a:t>
            </a:r>
            <a:r xmlns:a="http://schemas.openxmlformats.org/drawingml/2006/main">
              <a:rPr lang="ku" altLang="ko-KR" sz="2800">
                <a:solidFill>
                  <a:srgbClr val="ff0000"/>
                </a:solidFill>
              </a:rPr>
              <a:t>Wan dua kirin û stran gotin.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ku" altLang="ko-KR" sz="3600"/>
              <a:t>Li dora nîvê şevê Pawlos û Sîlas dua dikirin û ji Xwedê re lavijan digotin û girtiyên din jî guhdariya wan dikirin.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16:</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96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Pawlos Mizgînî da Padîşah</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Pawlos lê vegerand û got: «Kurt yan dirêj – ez ji Xwedê lava dikim ku ne tenê tu, lê hemû yên ku îro guh didin min, bibine yê ku ez im, ji bilî van zincîran.»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26:</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Pawlos mizgîn da û di dawiyê de li Orşelîmê bû girtî. Padîşah Egrîpa li ser gunehên Pawlosê girtî pirsî.</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"Destûra we heye ku hûn ji bo xwe biaxivin!" Egrîpa demek da Pawlos ku dest bi parastina xwe bike.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Pawlos fersenda mizgîniyê bi kar anî. "Ey padîşah, ez hêvî dikim ku hûn ji bilî van zincîran bibin wekî min!"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Padîşah di Pawlos de guneh nedît. Pawlos dixwest ku here Romayê û Mizgîniyê bide Qeyser..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Hema hingê Mûsa û Êlyas li ber wan xuya bûn û bi Îsa re dipeyivîn.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Di dawiyê de, Pawlos gazî împaratorê Romayê kir. Wekî girtî, Pawlos li qeyikê siwar bû ku here ba împaratorê Romayê.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Pawlos girtî bû, lê wî bi serbilindî Mizgînî belav dikir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li ber padîşahê dadgeha xwe.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Ji ber ku ew ji mizgînê şerm nedikir, û wî bawer dikir ku ew rastiyek serbilind 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Em gerekê bikaribin bi xwebawerî û wêrekî Mizgîniya Îsa bidine kifşê, kîjanê ku em rastî wan tê.</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ji mirovê herî bilind ê dinyayê pir bilindtir 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Pawlos çi kir çaxê padîşahê Pawlos firsend da ku biaxive?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Wî Mizgîniya Îsa da.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Wî kesek xirab tawanbar kir.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Wî daxwaza berdana xwe kir.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Wî dua kir û stran gotin.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① </a:t>
            </a:r>
            <a:r xmlns:a="http://schemas.openxmlformats.org/drawingml/2006/main">
              <a:rPr lang="ku" altLang="ko-KR" sz="2800">
                <a:solidFill>
                  <a:srgbClr val="ff0000"/>
                </a:solidFill>
              </a:rPr>
              <a:t>Wî Mizgîniya Îsa da.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ku" altLang="ko-KR" sz="3600"/>
              <a:t>Pawlos lê vegerand û got: «Kurt yan dirêj – ez ji Xwedê lava dikim ku ne tenê tu, lê hemû yên ku îro guh didin min, bibine yê ku ez im, ji bilî van zincîran.»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26:</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97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Keştî Binav dibe!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û got: ‹Netirse, Pawlos. Divê hûn li ber Qeyser werin darizandin; Û Xwedê bi keremê canê hemûyên ku bi we re di gemiyê de ne, daye 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27:</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Pawlos tevî girtiyên din bi gemiyê birin Romayê.</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Lê belê ji ber bahozê keştî ketiye ber xetera binavbûnê. Her kes ji tirsa dilerizî.</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Pawlos ji Xwedê re dua kir û ji mirovan re got. "Netirsin, Xwedê gotiye kes namire."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Dengek ji ewr got: «Ev e Kurê min ê ku ez jê hez dikim; ez bi wî kêfxweş im. Guh bide wî!”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Keştî binav bû, lê çawa ku Pawlos got, mirov dikaribûn hemûyan bêyî ku yek mirinek biavêjin giravê.</a:t>
            </a:r>
            <a:r xmlns:a="http://schemas.openxmlformats.org/drawingml/2006/main">
              <a:rPr lang="ku"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Pawlos li giravê Mizgîniya Îsa da û rûmet da Xwedê.</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Pawlos dua dikir, cesaret dida kesên din, tewra di demên qeyranê de gava ku keştî li ber binavbûnê bû.</a:t>
            </a:r>
            <a:r xmlns:a="http://schemas.openxmlformats.org/drawingml/2006/main">
              <a:rPr lang="ku" altLang="en-US" sz="3200">
                <a:solidFill>
                  <a:schemeClr val="tx1">
                    <a:lumMod val="65000"/>
                    <a:lumOff val="35000"/>
                  </a:schemeClr>
                </a:solidFill>
              </a:rPr>
              <a:t> </a:t>
            </a:r>
            <a:r xmlns:a="http://schemas.openxmlformats.org/drawingml/2006/main">
              <a:rPr lang="ku" altLang="ko-KR" sz="3200">
                <a:solidFill>
                  <a:schemeClr val="tx1">
                    <a:lumMod val="65000"/>
                    <a:lumOff val="35000"/>
                  </a:schemeClr>
                </a:solidFill>
              </a:rPr>
              <a:t>Di dawiyê de, ew hemî xilas bûn,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mîna ku Pawlos got.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Gelê Xwedê berpirsiyar e ku daxwaza Xwedê bi dua û mizgîniya rizgariya Xwedê bigihîne dinyayê.</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xwediyê hemû jiyana dinyayê ye. Bê destûra wî tu tişt namire.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Pawlos çi kir çaxê gemiyê li ber bagerê ket?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Ew giriya.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Kete nav deryayê.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Wî li dijî pîlot şer kir.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Wî ji Xwedê re dua kir.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④ </a:t>
            </a:r>
            <a:r xmlns:a="http://schemas.openxmlformats.org/drawingml/2006/main">
              <a:rPr lang="ku" altLang="ko-KR" sz="2800">
                <a:solidFill>
                  <a:srgbClr val="ff0000"/>
                </a:solidFill>
              </a:rPr>
              <a:t>Wî ji Xwedê re dua kir.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û got: ‹Netirse, Pawlos. Divê hûn li ber Qeyser werin darizandin; Û Xwedê bi keremê canê hemûyên ku bi we re di gemiyê de ne, daye 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Karên Şandiyan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27:</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98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Daxwaza Pawlos ji bo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ku" altLang="ko-KR" sz="3600"/>
              <a:t>Ez ji bo kurê xwe Onesîmos, yê ku di dema ku ez di zincîran de bûm kurê min, bang li we dikim.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Philemon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Onesîmos xizmetkarê Filîmon bû. Lê ew bêyî destûra axayê xwe bi dizî derket Romê.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Onesîmos Pawlosê ku li Romayê girtî bû, dît. Pawlos Mizgînî da wî û wî bawerî bi Îsa anî.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Gava wan ev bihîst, bi tirs û xof ketin erdê. Îsa got: «Netirsin». Gava ku wan serî hilda, ji Îsa pê ve tu kes nedît.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Pawlos gote Onesîmos ku vegere ba axayê xwe Filîmon û baxşandinê bixwaze. Û Pawlos ji Onesîmos re got ku wekî bawermendê Îsa bijî.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Onesimus xemgîn bû. Ji ber ku wê demê xulamê reviyayî ji aliyê xwediyê wê ve hat kuştin.</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Pawlos ji axayê xwe Filîmon re nameyek ji Onesîmos re nivîsî ku wî bibaxşîne. Ev herf di Incîlê de 'Fîlîmon' e.</a:t>
            </a:r>
            <a:r xmlns:a="http://schemas.openxmlformats.org/drawingml/2006/main">
              <a:rPr lang="k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Pawlos têkiliya şikestî ya di navbera Onesimus û Filemon de ji nû ve girêda. Onesîmos ji Filîmon baxşandinê xwest û Filîmon jî Onîsîmos efû kir.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Ger me tiştek xelet kiribe divê em lêborînê bixwazin.</a:t>
            </a:r>
            <a:r xmlns:a="http://schemas.openxmlformats.org/drawingml/2006/main">
              <a:rPr lang="ku" altLang="en-US" sz="3200">
                <a:solidFill>
                  <a:schemeClr val="tx1">
                    <a:lumMod val="65000"/>
                    <a:lumOff val="35000"/>
                  </a:schemeClr>
                </a:solidFill>
              </a:rPr>
              <a:t> </a:t>
            </a:r>
            <a:r xmlns:a="http://schemas.openxmlformats.org/drawingml/2006/main">
              <a:rPr lang="ku" altLang="ko-KR" sz="3200">
                <a:solidFill>
                  <a:schemeClr val="tx1">
                    <a:lumMod val="65000"/>
                    <a:lumOff val="35000"/>
                  </a:schemeClr>
                </a:solidFill>
              </a:rPr>
              <a:t>Û eger yekî tiştek li me kir, divê em wan bibaxşînin.</a:t>
            </a:r>
            <a:r xmlns:a="http://schemas.openxmlformats.org/drawingml/2006/main">
              <a:rPr lang="ku" altLang="en-US" sz="3200">
                <a:solidFill>
                  <a:schemeClr val="tx1">
                    <a:lumMod val="65000"/>
                    <a:lumOff val="35000"/>
                  </a:schemeClr>
                </a:solidFill>
              </a:rPr>
              <a:t> </a:t>
            </a:r>
            <a:r xmlns:a="http://schemas.openxmlformats.org/drawingml/2006/main">
              <a:rPr lang="ku" altLang="ko-KR" sz="3200">
                <a:solidFill>
                  <a:schemeClr val="tx1">
                    <a:lumMod val="65000"/>
                    <a:lumOff val="35000"/>
                  </a:schemeClr>
                </a:solidFill>
              </a:rPr>
              <a:t>Ya ku mirov bi Îsa bawer dikin ev 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li ku derê şer û pevçûn hene, aştî û lihevhatinê tîne.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Onesîmos ji xwediyê xwe Filîmon reviya, li Romayê kê rastî kê hat?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Pawlos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④ </a:t>
            </a:r>
            <a:r xmlns:a="http://schemas.openxmlformats.org/drawingml/2006/main">
              <a:rPr lang="ku" altLang="ko-KR" sz="2800">
                <a:solidFill>
                  <a:srgbClr val="ff0000"/>
                </a:solidFill>
              </a:rPr>
              <a:t>Pawlos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ku" altLang="ko-KR" sz="3600"/>
              <a:t>Ez ji bo kurê xwe Onesîmos, yê ku di dema ku ez di zincîran de bûm kurê min, bang li we dikim.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Philemon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99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Tîmotêyos, Şagirtê Pawlos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ku" altLang="ko-KR" sz="3600"/>
              <a:t>Baweriya te ya jidil hat bîra min, ya ku pêşî li ba dapîra te Loîs û di diya te Ûnis de bû û, ez bawer im, niha jî di nav te de dijî.</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2Tîmotêyo</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Şagirtekî Pawlos bi navê Tîmotêyos hebû. Tîmotêyo ji zaroktiya xwe de tevî Pawlos mîsyoner bû.</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Mirovek hebû ku du kurên wî hebûn. Kurê diduyan ji bavê xwe xwest ku para wî ji mal û milkê berê bide wî.</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ku" sz="3600">
                <a:solidFill>
                  <a:schemeClr val="tx1">
                    <a:lumMod val="65000"/>
                    <a:lumOff val="35000"/>
                  </a:schemeClr>
                </a:solidFill>
              </a:rPr>
              <a:t>Îsa di şiklê mirovan de li ser vê dinyayê bû, lê ew di heman demê de Xwedê ye.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Çawa ku Xwedê li ser çiyê emir da şagirtên xwe,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divê em bi Îsa wek Kurê Xwedê bawer bikin û bi baldarî guh bidin wî.</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Pawlosê ku di girtîgehê de bû, zanibû ku ew li ber mirinê ye, û nameyek ji şagirtê xwe yê delal Tîmotêyo re nivîsî.</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Di nameyê de tê gotin ku divê Tîmotêyo çawa bawermendan wekî xizmetkarê dêrê hîn bike.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Tîmotêyos û bawermendan nameya Pawlos xwendin û biryar dan ku heta dawiyê di tengahiyê de jî baweriya xwe winda nekin.</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Ji ber vê yekê baweriya Pawlos ji şagirtê wî Tîmotêyos re û dîsa ji civînan re hat şandin.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ku" altLang="ko-KR" sz="3600">
                <a:solidFill>
                  <a:schemeClr val="tx1">
                    <a:lumMod val="65000"/>
                    <a:lumOff val="35000"/>
                  </a:schemeClr>
                </a:solidFill>
              </a:rPr>
              <a:t>Bi saya mizgînvanên ku mizgînî dane me û mamosteyên ku peyva Xwedê hînî me kirine, bawerî û dêra me mezin bûye.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Naha divê em baweriya xwe radest bikin û peyva Xwedê ya ku em hîn bûne hînî wan bikin.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rabûye û ew herheyî sax e, tevî dêra û bawermendên ku bi wî bawer dikin.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ku roja mirina wî nêzîk bû, Pawlos ji kê re name nivîsî?</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Lûqa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Nîşan bike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Tîmotêyos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③ </a:t>
            </a:r>
            <a:r xmlns:a="http://schemas.openxmlformats.org/drawingml/2006/main">
              <a:rPr lang="ku" altLang="ko-KR" sz="2800">
                <a:solidFill>
                  <a:srgbClr val="ff0000"/>
                </a:solidFill>
              </a:rPr>
              <a:t>Tîmotêyos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ku" altLang="ko-KR" sz="3600"/>
              <a:t>Baweriya te ya jidil hat bîra min, ya ku pêşî li ba dapîra te Loîs û di diya te Ûnis de bû û, ez bawer im, niha jî di nav te de dijî.</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2Tîmotêyo</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100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Yûhenna Dîmenek Ecêb Dît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ku" altLang="ko-KR" sz="3600"/>
              <a:t>Yê ku şahidiya van tiştan dike, dibêje: «Erê, ez zû têm». Amîn. Were, Ya Xudan Îsa.</a:t>
            </a:r>
            <a:endParaRPr xmlns:a="http://schemas.openxmlformats.org/drawingml/2006/main" lang="en-US" altLang="ko-KR" sz="3600"/>
          </a:p>
          <a:p>
            <a:pPr xmlns:a="http://schemas.openxmlformats.org/drawingml/2006/main" lvl="0">
              <a:defRPr/>
            </a:pPr>
            <a:r xmlns:a="http://schemas.openxmlformats.org/drawingml/2006/main">
              <a:rPr lang="ku"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Kişif</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22:</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ew e ku bi awirek birûmet xweşik dibiriqe.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Zilm û zordariya li ser dêrê roj bi roj xirabtir dibû. Hemî şagirtên wî dema ku baweriyê diparêzin hatin şehîd kirin, û Yûhenna bi tenê li Patmosê hate girtin.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Rojekê wî dengek bilind mîna boriyê bihîst, ku digot: "Tiştê ku hûn dibînin, li ser pirtûkek binivîsin û bişînin heft civînan."</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Yûhenna jî Îsa dît. Îsa sûretê padîşahek bû ku xwediyê hemû hêza dinyayê bû.</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Yûhenna ezmanê nû û welatê nû yê ku wê bê, dît. Tiştek xirab tune, xemgîniyek tune, û dê her dem bi Xwedê re bextewar be.</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Yûhenna ev hemû dîtinî nivîsandin û ji civînan re nivîsî. "Baweriya xwe biparêze, çimkî Xudan wê dîsa bê!" Ev pirtûka dawîn a Încîlê ye, Peyxama</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Îsa wê dîsa vegere ser vê dinyayê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rojekê wek dadger.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Wê demê yên ku bawer nedikirin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di Îsa de heta hetayê cefayê bikişîne,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Yên ku bi Îsa bawer dikin, wê kêfê bistînin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Jiyana herheyî bi Bextewarî.</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Ma hûn li bendê ne ku Jesussa dîsa were?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Divê em vê hêviyê winda nekin, divê em baweriya xwe ya li ser vê axê heta dawiyê biparêzin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wê dîsa vegere ser vê dinyayê wekî padîşah, dîwana her tiştî bike û heta-hetayê hukum ke.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Navê girava ku şagirt Yûhenna lê girtî bû çi ye?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④ </a:t>
            </a:r>
            <a:r xmlns:a="http://schemas.openxmlformats.org/drawingml/2006/main">
              <a:rPr lang="ku"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ku" altLang="ko-KR" sz="3600"/>
              <a:t>Yê ku şahidiya van tiştan dike, dibêje: «Erê, ez zû têm». Amîn. Were, Ya Xudan Îsa.</a:t>
            </a:r>
            <a:endParaRPr xmlns:a="http://schemas.openxmlformats.org/drawingml/2006/main" lang="en-US" altLang="ko-KR" sz="3600"/>
          </a:p>
          <a:p>
            <a:pPr xmlns:a="http://schemas.openxmlformats.org/drawingml/2006/main" lvl="0">
              <a:defRPr/>
            </a:pPr>
            <a:r xmlns:a="http://schemas.openxmlformats.org/drawingml/2006/main">
              <a:rPr lang="ku"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Kişif</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22:</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Îro</a:t>
            </a:r>
            <a:r xmlns:a="http://schemas.openxmlformats.org/drawingml/2006/main">
              <a:rPr altLang="en-US" lang="ku" sz="4000">
                <a:solidFill>
                  <a:srgbClr val="ff0000"/>
                </a:solidFill>
              </a:rPr>
              <a:t> </a:t>
            </a:r>
            <a:r xmlns:a="http://schemas.openxmlformats.org/drawingml/2006/main">
              <a:rPr altLang="ko-KR" lang="ku" sz="4000">
                <a:solidFill>
                  <a:srgbClr val="ff0000"/>
                </a:solidFill>
              </a:rPr>
              <a:t>Pirskirin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Kê guheztina Îsa nedît?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Yûhenna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ku" sz="3600"/>
              <a:t>Li wir ew li ber wan hat guherandin. Rûyê wî mîna rojê dibiriqî û cilên wî jî mîna ronahiyê spî dibûn.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17:</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75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a:t>
            </a:r>
            <a:r xmlns:a="http://schemas.openxmlformats.org/drawingml/2006/main">
              <a:rPr lang="ku" altLang="en-US" sz="4400"/>
              <a:t> </a:t>
            </a:r>
            <a:r xmlns:a="http://schemas.openxmlformats.org/drawingml/2006/main">
              <a:rPr lang="ku" altLang="ko-KR" sz="4400"/>
              <a:t>Ji Zarokan hez dike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ku" sz="3600"/>
              <a:t>Gava Îsa ev yek dît, hêrs bû. Wî ji wan re got: «Bila zarokên biçûk bên ba min û pêşiya wan negirin, çimkî Padîşahiya Xwedê ya van 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Dê û bavek zarokê xwe anî ba Îsa, da ku Îsa wî pîroz bike.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Paşê, şagirtên Îsa ew hilat. "Tu çawa diwêrî ku zarokê xwe bîne ba Îsa?"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Îsa ew dît, bi hêrs got.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“Zarokan nehêlin werin cem min. Padîşahiya Xwedê ya van zarokan 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Lê lawik hemû mal û milkên xwe yên li welatê dûr xerc kiribû û bû belengaz.</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“Yê ku Padîşahiya Xwedê wek zarokekî biçûk qebûl neke, tu caran nakeve wê.” Û wî zarok hilda destên xwe, destên xwe danî ser wan û ew pîroz kirin.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ku" sz="3600">
                <a:solidFill>
                  <a:schemeClr val="tx1">
                    <a:lumMod val="65000"/>
                    <a:lumOff val="35000"/>
                  </a:schemeClr>
                </a:solidFill>
              </a:rPr>
              <a:t>Îsa got ku Padîşahiya Xwedê ya van zarokan 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Werin em jî bibin zarokên ku ji Xwedê hez dikin û guh didin Jesussa bêyî ku merivên pak û rast winda bikin,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û dilê zarokek rastîn.</a:t>
            </a:r>
            <a:r xmlns:a="http://schemas.openxmlformats.org/drawingml/2006/main">
              <a:rPr altLang="en-US" lang="ku"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r xmlns:a="http://schemas.openxmlformats.org/drawingml/2006/main">
              <a:rPr altLang="en-US" lang="ku" sz="3600">
                <a:solidFill>
                  <a:srgbClr val="0070c0"/>
                </a:solidFill>
              </a:rPr>
              <a:t> </a:t>
            </a:r>
            <a:r xmlns:a="http://schemas.openxmlformats.org/drawingml/2006/main">
              <a:rPr altLang="ko-KR" lang="ku" sz="3600">
                <a:solidFill>
                  <a:srgbClr val="0070c0"/>
                </a:solidFill>
              </a:rPr>
              <a: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ew e ku ji zarokan hez dike, qîmetê dide û pîroz dike.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Gava ku zarokan dixwest herin ba Îsa, şagirtan çi kirin?</a:t>
            </a:r>
            <a:r xmlns:a="http://schemas.openxmlformats.org/drawingml/2006/main">
              <a:rPr altLang="en-US" lang="k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Wan ew bi kêfxweşî pêşwazî kirin.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Wan li wan hilat ku neçin ba Îsa.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Wan zarokan bi Îsa dan naskirin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Wan hinek xwarin dan wan û ew şandin malê.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② </a:t>
            </a:r>
            <a:r xmlns:a="http://schemas.openxmlformats.org/drawingml/2006/main">
              <a:rPr altLang="ko-KR" lang="ku" sz="2800">
                <a:solidFill>
                  <a:srgbClr val="ff0000"/>
                </a:solidFill>
              </a:rPr>
              <a:t>Wan li wan hilat ku neçin ba Îsa.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ku" sz="3600"/>
              <a:t>Gava Îsa ev yek dît, hêrs bû. Wî ji wan re got: «Bila zarokên biçûk bên ba min û pêşiya wan negirin, çimkî Padîşahiya Xwedê ya van 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76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 mirovekî kor, Bartimaeus, qenc kir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ku" sz="3600"/>
              <a:t>Îsa got: «Herin, baweriya we hûn qenc kirin.» Di cih de çavên xwe dîtin û li ser rê li pey Îsa çû.</a:t>
            </a:r>
            <a:endParaRPr xmlns:a="http://schemas.openxmlformats.org/drawingml/2006/main" altLang="ko-KR" lang="en-US" sz="3600"/>
          </a:p>
          <a:p>
            <a:pPr xmlns:a="http://schemas.openxmlformats.org/drawingml/2006/main" lvl="0">
              <a:defRPr/>
            </a:pPr>
            <a:r xmlns:a="http://schemas.openxmlformats.org/drawingml/2006/main">
              <a:rPr altLang="ko-KR" lang="ku"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ku"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10:</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ku Îsa hat Erîhayê, mirovekî kor, Bartîmayos li tenişta rê rûniştibû û pars dikir.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wî bihîst ku ew Îsayê Nisretî ye, dest pê kir qîrîn û got: «Îsa Kurê Dawid, li min were rehmê!»</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Îsa gazî Bartîmayos kir. "Tu dixwazî ez ji bo te çi bikim?" Îsa jê pirsî. Kor got: Rebbî ez dixwazim bibînim.</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ku" sz="2800">
                <a:solidFill>
                  <a:schemeClr val="tx1">
                    <a:lumMod val="65000"/>
                    <a:lumOff val="35000"/>
                  </a:schemeClr>
                </a:solidFill>
              </a:rPr>
              <a:t>Kur pê hesiya ku ew ji xizmetkarên mala bavê xwe bextreştir bûye.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ku" sz="2800">
                <a:solidFill>
                  <a:schemeClr val="tx1">
                    <a:lumMod val="65000"/>
                    <a:lumOff val="35000"/>
                  </a:schemeClr>
                </a:solidFill>
              </a:rPr>
              <a:t>Ji ber vê yekê ew vegeriya û ji bavê xwe lava kir ku wî wekî xizmetkarên xwe qebûl bike.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got: «Herin, baweriya we hûn qenc kirin.» Di cih de çavê xwe girt.</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"Spas, Jesussa!" Bartîmayos li pey Îsa çû, yê ku hişt ku ew bibîne.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ku" sz="3600">
                <a:solidFill>
                  <a:schemeClr val="tx1">
                    <a:lumMod val="65000"/>
                    <a:lumOff val="35000"/>
                  </a:schemeClr>
                </a:solidFill>
              </a:rPr>
              <a:t>Îsa ji Bartimayos re got: «Baweriya te tu qenc kirî.»</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Ya ku me rizgar dike bawerî ye.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Bawerî bi duaya jidil tê îfade kirin.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Gava ku em ji Îsa re dua dikin,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Divê em xwedî vê baweriyê bin.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ew e ku guh dide duayên me yên jidil û bersiv dide.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Bartîmayos ji Îsa çi xwest?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Gelek pere bide min.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Ez dixwazim bibim şagirtê 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Bihêle ez li ser avê bimeşim.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Ez dixwazim dîsa bibînim.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Ez dixwazim dîsa bibînim.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ku" sz="3600"/>
              <a:t>Îsa got: «Herin, baweriya we hûn qenc kirin.» Di cih de çavên xwe dîtin û li ser rê li pey Îsa çû.</a:t>
            </a:r>
            <a:endParaRPr xmlns:a="http://schemas.openxmlformats.org/drawingml/2006/main" altLang="ko-KR" lang="en-US" sz="3600"/>
          </a:p>
          <a:p>
            <a:pPr xmlns:a="http://schemas.openxmlformats.org/drawingml/2006/main" lvl="0">
              <a:defRPr/>
            </a:pPr>
            <a:r xmlns:a="http://schemas.openxmlformats.org/drawingml/2006/main">
              <a:rPr altLang="ko-KR" lang="ku"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ku"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10:</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77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Zexayos hilkişiya ser darekê</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ku" sz="3600"/>
              <a:t>Çimkî Kurê Mirov hat ku li tiştê winda bigere û xilas bike.»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Luke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19:</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Dewlemendek bi navê Zexayos hebû. Ew serekê bacgir bû, lewra xelk jê nefret dikirin.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Rojekê Îsa hat gundê ku Zexayos lê dijiya. Ji bo dîtina Îsa gelek mirov qelebalix bûn.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Hema bavê wî dît ku kurê wî ji dûr ve tê, bezî cem wî û hembêz kir û bi kêfxweşî ew qebûl kir.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Zexayos hilkişiya ser darekê ku Îsa bibîne. Îsa li wî nêrî û got. «Zaxayo, tavilê were xwarê. Divê ez îro li mala we bimînim.”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Zexayos ji Îsa re got: «Ezê nîvê malê xwe bidim belengazan.»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Îsa got: «Îro xilasî hat vê malê. Ez hatim ku li tiştê winda bigerim û xilas bikim.»</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Dema ku Zexayos Îsa dît, wî li xwe mukir hat ku ewê milkê xwe yê herî delal bide belengazan.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Ji bo we ya herî girîng çi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Piştî hevdîtina Îsa te dev ji çi berda?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Divê em ji bîr nekin ku ji bo me tiştê herî bi qîmet Îsa ye.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Xilaskarê ku hat vê axê da ku her kesî bê ferq xilas bike.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Îro</a:t>
            </a:r>
            <a:r xmlns:a="http://schemas.openxmlformats.org/drawingml/2006/main">
              <a:rPr altLang="en-US" lang="ku" sz="4000">
                <a:solidFill>
                  <a:srgbClr val="ff0000"/>
                </a:solidFill>
              </a:rPr>
              <a:t> </a:t>
            </a:r>
            <a:r xmlns:a="http://schemas.openxmlformats.org/drawingml/2006/main">
              <a:rPr altLang="ko-KR" lang="ku" sz="4000">
                <a:solidFill>
                  <a:srgbClr val="ff0000"/>
                </a:solidFill>
              </a:rPr>
              <a:t>Pirskirin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Çima mirovan ji Zexayos nefret kirin?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Ji ber ku</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bû</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yek</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serok</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bac</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berhevkar.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Ji ber ku wî baş bi Îsa bawer kir.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Ji ber ku wî gelek dua kir.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Ji ber ku ew xweşik bû.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① </a:t>
            </a:r>
            <a:r xmlns:a="http://schemas.openxmlformats.org/drawingml/2006/main">
              <a:rPr altLang="ko-KR" lang="ku" sz="2800">
                <a:solidFill>
                  <a:srgbClr val="ff0000"/>
                </a:solidFill>
              </a:rPr>
              <a:t>Ji ber ku ew serekê bacgir bû.</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ku" sz="3600"/>
              <a:t>Çimkî Kurê Mirov hat ku li tiştê winda bigere û xilas bike.»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Luke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19:</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ku">
                <a:solidFill>
                  <a:schemeClr val="tx1">
                    <a:lumMod val="50000"/>
                    <a:lumOff val="50000"/>
                  </a:schemeClr>
                </a:solidFill>
              </a:rPr>
              <a:t>Hejmar 78 Peyva Xwedê</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ku" sz="4400"/>
              <a:t>Xaniyek li ser Zinar hatiye avakirin</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ku" sz="3600"/>
              <a:t>«Ji ber vê yekê her kesê ku van gotinên min dibihîze û wan tîne cih, mîna mirovekî şehreza ye ku mala xwe li ser kevir ava kiriye.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7:</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Îsa serpêhatiya du zilamên ku xaniyek ava dikirin got.</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got: “Ya Xwedê, bavê te timê li benda te ye”.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Yek ji wan biryar da ku mala xwe li ser qûmê, yê din jî li ser zinaran ava bike.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Herdu ji bo avakirina xaniyek pir xebitîn. Herdu mal ji derve bê ferqeke mezin xurt xuya dikirin.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Ji ber barana zêde lehî rabû, mala ku li ser qûmê hatibû çêkirin şuştin. Lê mala ku li ser zinaran hatibû çêkirin sekinî.</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got: «Her kesê ku gotinên min dibihîze û wan tîne cih, mîna mirovekî şehreza ye ku mala xwe li ser kevir ava kiriye.»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ku" sz="3600">
                <a:solidFill>
                  <a:schemeClr val="tx1">
                    <a:lumMod val="65000"/>
                    <a:lumOff val="35000"/>
                  </a:schemeClr>
                </a:solidFill>
              </a:rPr>
              <a:t>Îsa got: «Her kesê ku gotinên min dibihîze û wan tîne cih, mîna mirovekî şehreza ye ku mala xwe li ser kevir ava kiriye.»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Ma hûn her peyva Xwedê di pratîkê de dikin?</a:t>
            </a:r>
            <a:r xmlns:a="http://schemas.openxmlformats.org/drawingml/2006/main">
              <a:rPr altLang="en-US" lang="ku" sz="3600">
                <a:solidFill>
                  <a:schemeClr val="tx1">
                    <a:lumMod val="65000"/>
                    <a:lumOff val="35000"/>
                  </a:schemeClr>
                </a:solidFill>
              </a:rPr>
              <a:t> </a:t>
            </a:r>
            <a:r xmlns:a="http://schemas.openxmlformats.org/drawingml/2006/main">
              <a:rPr altLang="ko-KR" lang="ku" sz="3600">
                <a:solidFill>
                  <a:schemeClr val="tx1">
                    <a:lumMod val="65000"/>
                    <a:lumOff val="35000"/>
                  </a:schemeClr>
                </a:solidFill>
              </a:rPr>
              <a:t>Werin em bibin mirovên aqilmend ên ku guh didin Peyva Xwedê.</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r xmlns:a="http://schemas.openxmlformats.org/drawingml/2006/main">
              <a:rPr altLang="en-US" lang="ku" sz="3600">
                <a:solidFill>
                  <a:srgbClr val="0070c0"/>
                </a:solidFill>
              </a:rPr>
              <a:t> </a:t>
            </a:r>
            <a:r xmlns:a="http://schemas.openxmlformats.org/drawingml/2006/main">
              <a:rPr altLang="ko-KR" lang="ku" sz="3600">
                <a:solidFill>
                  <a:srgbClr val="0070c0"/>
                </a:solidFill>
              </a:rPr>
              <a:t>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ew e ku ji wan ên ku guh didin Peyvê kêfxweş dibe.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Mala ku li ser qûmê hatî çêkirin kengî hilweşiya?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Gava ku xanî ava bû,</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Gava ku roj dibiriqî,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Gava gelek kes hatin malê,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Gava ku pir baran barî û lehî rabû,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Gava ku pir baran barî û lehî rabû,</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ku" sz="3600"/>
              <a:t>«Ji ber vê yekê her kesê ku van gotinên min dibihîze û wan tîne cih, mîna mirovekî şehreza ye ku mala xwe li ser kevir ava kiriye.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7:</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79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Pênc Virgins Wise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ku" sz="3600"/>
              <a:t>"Ji ber vê yekê hişyar bimînin, ji ber ku hûn ne roj û ne saet dizanin."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25:</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Em di jiyana xwe de gelek guneh dikin.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Ji ber vê yekê em xwe sûcdar dikin ku li hember Xwedê guneh dikin.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Lê Xwedê her gav ji bo gunehên me efû kir.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Çimkî Îsa berê hemû gunehên me girt.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Divê hûn vê yekê bawer bikin û bi şikir û şahî biçin cem Xwedê.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Deh keçikên ku ji bo dawetê amade dikirin hebûn. Pênc keçên aqilmend bi têr rûn çira amade kirin, lê pêncên din nekirin.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Bi şev, dema zava dereng bû, deh keçik ketin xewê.</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 Zava li vir e! Keçik bi lez rabûn. Û çirayên pênc keçikên ku têr rûn amade nekiribûn, vemiriyan.</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“Hinek rûn bidin me.” “Eger em petrola xwe bidin we, dibe ku petrola me jî biqede. Herin rûnekê bînin."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Lê gava pênc keçên bêaqil çûn rûn bikirin, deriyê cejnê girt. Di dawiyê de, pênc keçikên bêaqil nehiştin ku beşdarî şahiyê bibin.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ku" sz="3600">
                <a:solidFill>
                  <a:schemeClr val="tx1">
                    <a:lumMod val="65000"/>
                    <a:lumOff val="35000"/>
                  </a:schemeClr>
                </a:solidFill>
              </a:rPr>
              <a:t>Ev çîrokek e ku Jesussa ji me re dibêje ka meriv çawa li benda roja ku ew vegere bisekinin.</a:t>
            </a:r>
            <a:r xmlns:a="http://schemas.openxmlformats.org/drawingml/2006/main">
              <a:rPr altLang="en-US" lang="ku" sz="3600">
                <a:solidFill>
                  <a:schemeClr val="tx1">
                    <a:lumMod val="65000"/>
                    <a:lumOff val="35000"/>
                  </a:schemeClr>
                </a:solidFill>
              </a:rPr>
              <a:t> </a:t>
            </a:r>
            <a:r xmlns:a="http://schemas.openxmlformats.org/drawingml/2006/main">
              <a:rPr altLang="ko-KR" lang="ku" sz="3600">
                <a:solidFill>
                  <a:schemeClr val="tx1">
                    <a:lumMod val="65000"/>
                    <a:lumOff val="35000"/>
                  </a:schemeClr>
                </a:solidFill>
              </a:rPr>
              <a:t>Kes nizane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gava ku Îsa dîsa bê.</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u" sz="3600">
                <a:solidFill>
                  <a:schemeClr val="tx1">
                    <a:lumMod val="65000"/>
                    <a:lumOff val="35000"/>
                  </a:schemeClr>
                </a:solidFill>
              </a:rPr>
              <a:t>Lê mîna pênc keçikên biaqil, gerekê em timê şiyar bin û bi dilekî hazir li benda Îsa bin.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soz da ku wê dîsa vegere vî axê, gava ku kes nizane.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Pênc keçikên bêaqil çi amade nekirin?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rûn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av</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cilên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diyarî</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① </a:t>
            </a:r>
            <a:r xmlns:a="http://schemas.openxmlformats.org/drawingml/2006/main">
              <a:rPr altLang="ko-KR" lang="ku" sz="2800">
                <a:solidFill>
                  <a:srgbClr val="ff0000"/>
                </a:solidFill>
              </a:rPr>
              <a:t>rûn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ku" sz="3600"/>
              <a:t>"Ji ber vê yekê hişyar bimînin, ji ber ku hûn ne roj û ne saet dizanin."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25:</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80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Mesela Telantan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r xmlns:a="http://schemas.openxmlformats.org/drawingml/2006/main">
              <a:rPr altLang="en-US" lang="ku" sz="3600">
                <a:solidFill>
                  <a:srgbClr val="0070c0"/>
                </a:solidFill>
              </a:rPr>
              <a:t> </a:t>
            </a:r>
            <a:r xmlns:a="http://schemas.openxmlformats.org/drawingml/2006/main">
              <a:rPr altLang="ko-KR" lang="ku" sz="3600">
                <a:solidFill>
                  <a:srgbClr val="0070c0"/>
                </a:solidFill>
              </a:rPr>
              <a: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ew e ku her gav ji me hez dike û li benda me 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ku" sz="3600"/>
              <a:t>"Axayê wî lê vegerand û got: "Xwezî, xulamê qenc û dilsoz! Tu bi çend tiştan dilsoz bûyî; ezê te deynim ser gelek tiştan. Were û bextewariya axayê xwe parve bike!"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Mirovek di rê de li derveyî welat pere emanet dida xizmetkarên xwe. Wî pênc telant dan xulamê pêşî, du telant dan yê diduyan û yek jî dan yê sisiyan.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ku" sz="2800">
                <a:solidFill>
                  <a:schemeClr val="tx1">
                    <a:lumMod val="65000"/>
                    <a:lumOff val="35000"/>
                  </a:schemeClr>
                </a:solidFill>
              </a:rPr>
              <a:t>Ev xulamê ku 5 telant û du telant standibûn bi carekê çû, pereyên xwe danî xebatê û du qat qezenc kir. Lê yekî ku 1 telant stendibû derket derve û li erdê qul kir û perê axayê xwe veşart.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Gava ku axa vegeriya û bi wan re hesab kir, xulamê yekem pênc telantên din, û yê diduyan du telantên din bi dest xistin.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Lê xulamê ku telantek standibû, tu tişt bi dest nexist. “Mamoste, te tenê yek jêhatî daye min. Wê demê ez çawa dikarim bêtir pere qezenc bikim?”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Axayê wî hêrs bû. “Diviyabû te pereyê min li cem bankeran bidaya, min ê bi faîzê vegerîna. Tu xulamê bêqîmet, ji mala min derkeve!"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Îsa bi mesela telantan me hişyar dike ku em tembel nebin.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Tiştek girîngtir heye ku me çiqas wergirtiye.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Ya girîngtir ev e ku hûn jiyanek ji bo rûmeta Xwedê bi karanîna tiştên ku we hene bi dilsozî bijîn.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Divê em hemû bi vî rengî jiyan bikin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ji aliyê Îsa ve were pesnandin.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axayê me ye, yê ku jiyana me dinirxîne û li gorî wê me xelat dike.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Mamoste dema ku ji dûr ve diçû, çi spart xizmetkaran?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xanî</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zeviyê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dikan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ku" sz="3600"/>
              <a:t>"Axayê wî lê vegerand û got: "Xwezî, xulamê qenc û dilsoz! Tu bi çend tiştan dilsoz bûyî; ezê te deynim ser gelek tiştan. Were û bextewariya axayê xwe parve bike!"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